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media/image8.wmf" ContentType="image/x-wmf"/>
  <Override PartName="/ppt/media/image1.png" ContentType="image/png"/>
  <Override PartName="/ppt/media/image9.wmf" ContentType="image/x-wmf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wmf" ContentType="image/x-wmf"/>
  <Override PartName="/ppt/media/image7.wmf" ContentType="image/x-wmf"/>
  <Override PartName="/ppt/media/image10.wmf" ContentType="image/x-wmf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5391877-133D-4A87-9807-52A447013770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Decoding Cognitive States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Decoding Background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examples of cognitive states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 categories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 person is saying and who is saying it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Telling the truth or lying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Planning vs executing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Highly controlled stimuli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Unclear if results translate to more realistic stimuli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 on proving localized significant effect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attempts to maximize decoding accuracy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Limits use of more advanced machine learning algorithms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Maximize Decoding Accuracy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Leverage knowledge of the structure of the individuals brain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Preprocessing to maximize signal-to-noise and reduce redundant dimensionality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Leverage data from many sessions and subjects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meaningful cross-session and subject alignment of data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Eases dimensionality problem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Allows more advance machine learning techniques to be used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Reduces training data required per subject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Leverage temporal structure efficiently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Incorporating time directly into machine learning model increases dimensionality too quickly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use temporal filtering to improve accuracy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Real-time Background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limited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example is online training of an SVM at a very simple decoding task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online registration methods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Can't leverage multiple sessions or pretrained models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 Background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GLM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yet powerful for showing significant localized correlations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However, is linear and univariate and therefore cannot capture complicated patterns of activation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Searchlight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 machine learning on small kernels of voxels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capture non-linear effects but still cannot account for large spatial patterns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Absolute Discriminate Map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Visualize weights of model directly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Resulting maps can be highly dependent on regularization of the model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Easy to visualize when model is linear and model dimensionality is the same as input dimensionality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can we generalize to non-linear and complex models?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Maximize Decoding Accuracy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Leverage knowledge of the structure of the individuals brain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Preprocessing to maximize signal-to-noise and reduce redundant dimensionality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Leverage data from many sessions and subjects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meaningful cross-session and subject alignment of data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Eases dimensionality problem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Allows more advance machine learning techniques to be used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Reduces training data required per subject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Leverage temporal structure efficiently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Incorporating time directly into machine learning model increases dimensionality too quickly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use temporal filtering to improve accuracy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in real-time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 model training off-line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on-line registration to model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machine learning algorithms are already fast enough at decoding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Temporal filtering will introduce output delay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to tune accuracy tradeoff with acceptable delay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Visualize models in the brain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Want to be able to visualize trained models in the brain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Useful for debugging and formulating neuroscience hypotheses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Multivariate and non-linear models can be hard to visualize in only three dimensions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 completed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virtual environment and stimuli for testing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Intended to be visually similar to environments used in current virtual reality PTSD extinction therapies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stimuli within this virtual environment to test decoding methods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 video processing techniques to minimize low level contrast variations in real-time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Maximize decoding accuracy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Established baseline decoding performance for complex virtual reality stimulus with common machine learning algorithms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Developed and evaluated temporal filtering techniques to improve decoding accuracy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Evaluated common fMRI preprocessing methods with respect to decoding accuracy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in real-time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Created robust and automated registration pipeline that can be used in real-time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Visualize models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Adapted sensitivity analysis (ref) for visualization purposes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be applied to nearly all machine learning algorithms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Virtual Environment V.1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Decoding number of characters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914400" y="3185640"/>
            <a:ext cx="3676320" cy="284940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5394960" y="3198240"/>
            <a:ext cx="3659760" cy="283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Virtual Environment V.2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Decoding performance at weapon detection task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2407320" y="2697120"/>
            <a:ext cx="5182200" cy="388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Want to decode cognitive states from subjects while performing therapy or training to provide real-time neuro-feedback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Establish baseline decoding accuracy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Baseline performance decoding number of characters for 4 popular machine learning algorithms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105360" y="3296520"/>
            <a:ext cx="3935520" cy="264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Evaluate temporal filtering techniques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404000" y="2680560"/>
            <a:ext cx="3810240" cy="317412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6126480" y="2834640"/>
            <a:ext cx="2191680" cy="365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Evaluated fMRI preprocessing methods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Motion and slice-timing correction greatly benefit decoding accuracy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Weiner filtering better than simple time shifting to correct for hemodynamic response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(smoothing and surface projection figures)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114800" y="2377440"/>
            <a:ext cx="4754880" cy="3383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scan session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Robust registration pipeline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3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188720" y="2560320"/>
            <a:ext cx="2743200" cy="3383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Structural scan session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(offline)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4297680" y="2560320"/>
            <a:ext cx="4754880" cy="3383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scan sessions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(online)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2011680" y="2651760"/>
            <a:ext cx="914400" cy="914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Structural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6309360" y="2743200"/>
            <a:ext cx="914400" cy="914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Inplane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4480560" y="4480560"/>
            <a:ext cx="2834640" cy="25603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scans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6035040" y="4572000"/>
            <a:ext cx="1005840" cy="1005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1371600" y="4846320"/>
            <a:ext cx="914400" cy="822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Skull-strip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2834640" y="4754880"/>
            <a:ext cx="1005840" cy="914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Surface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volumes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12"/>
          <p:cNvSpPr/>
          <p:nvPr/>
        </p:nvSpPr>
        <p:spPr>
          <a:xfrm>
            <a:off x="5120640" y="2743200"/>
            <a:ext cx="914400" cy="914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Skull-strip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Line 13"/>
          <p:cNvSpPr/>
          <p:nvPr/>
        </p:nvSpPr>
        <p:spPr>
          <a:xfrm flipH="1">
            <a:off x="1828800" y="3474720"/>
            <a:ext cx="274320" cy="13716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14"/>
          <p:cNvSpPr/>
          <p:nvPr/>
        </p:nvSpPr>
        <p:spPr>
          <a:xfrm flipV="1">
            <a:off x="2286000" y="5212080"/>
            <a:ext cx="54864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5"/>
          <p:cNvSpPr/>
          <p:nvPr/>
        </p:nvSpPr>
        <p:spPr>
          <a:xfrm>
            <a:off x="4297680" y="3566160"/>
            <a:ext cx="914400" cy="822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Robust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register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16"/>
          <p:cNvSpPr/>
          <p:nvPr/>
        </p:nvSpPr>
        <p:spPr>
          <a:xfrm flipH="1">
            <a:off x="6035040" y="3200400"/>
            <a:ext cx="2743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17"/>
          <p:cNvSpPr/>
          <p:nvPr/>
        </p:nvSpPr>
        <p:spPr>
          <a:xfrm flipH="1">
            <a:off x="5029200" y="3566160"/>
            <a:ext cx="18288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Line 18"/>
          <p:cNvSpPr/>
          <p:nvPr/>
        </p:nvSpPr>
        <p:spPr>
          <a:xfrm flipV="1">
            <a:off x="2194560" y="4206240"/>
            <a:ext cx="2286000" cy="731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9"/>
          <p:cNvSpPr/>
          <p:nvPr/>
        </p:nvSpPr>
        <p:spPr>
          <a:xfrm>
            <a:off x="4572000" y="4663440"/>
            <a:ext cx="1005840" cy="914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Motion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slice-timing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Line 20"/>
          <p:cNvSpPr/>
          <p:nvPr/>
        </p:nvSpPr>
        <p:spPr>
          <a:xfrm flipH="1" flipV="1">
            <a:off x="5577840" y="5120640"/>
            <a:ext cx="45720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1"/>
          <p:cNvSpPr/>
          <p:nvPr/>
        </p:nvSpPr>
        <p:spPr>
          <a:xfrm>
            <a:off x="5029200" y="5852160"/>
            <a:ext cx="1097280" cy="1005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Boundary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Based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registration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Line 22"/>
          <p:cNvSpPr/>
          <p:nvPr/>
        </p:nvSpPr>
        <p:spPr>
          <a:xfrm>
            <a:off x="4754880" y="4389120"/>
            <a:ext cx="9144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23"/>
          <p:cNvSpPr/>
          <p:nvPr/>
        </p:nvSpPr>
        <p:spPr>
          <a:xfrm>
            <a:off x="5212080" y="5577840"/>
            <a:ext cx="18288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Line 24"/>
          <p:cNvSpPr/>
          <p:nvPr/>
        </p:nvSpPr>
        <p:spPr>
          <a:xfrm>
            <a:off x="3657600" y="5577840"/>
            <a:ext cx="137160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5"/>
          <p:cNvSpPr/>
          <p:nvPr/>
        </p:nvSpPr>
        <p:spPr>
          <a:xfrm>
            <a:off x="3474720" y="6400800"/>
            <a:ext cx="1097280" cy="1005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Smoothing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Surface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Line 26"/>
          <p:cNvSpPr/>
          <p:nvPr/>
        </p:nvSpPr>
        <p:spPr>
          <a:xfrm flipH="1">
            <a:off x="4480560" y="6492240"/>
            <a:ext cx="54864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7"/>
          <p:cNvSpPr/>
          <p:nvPr/>
        </p:nvSpPr>
        <p:spPr>
          <a:xfrm>
            <a:off x="1828800" y="5879160"/>
            <a:ext cx="1005840" cy="978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Spherical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Template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registration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Line 28"/>
          <p:cNvSpPr/>
          <p:nvPr/>
        </p:nvSpPr>
        <p:spPr>
          <a:xfrm flipH="1">
            <a:off x="2651760" y="5577840"/>
            <a:ext cx="365760" cy="45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29"/>
          <p:cNvSpPr/>
          <p:nvPr/>
        </p:nvSpPr>
        <p:spPr>
          <a:xfrm>
            <a:off x="2834640" y="6492240"/>
            <a:ext cx="640080" cy="274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Sensitivity Analysis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Differentiate decoder outputs with respect to inputs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Evaluate derivative on every training example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RMS value across examples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with a map the size of the input dimension for each output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examine individually or aggregate across outputs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linear SVM simplifies to absolute discriminate map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Thresholding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Reasonable thresholding of the map can be achieved via recursive feature elimination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Threshold selected when classifier performance not significantly different from chance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2797200" y="4114800"/>
            <a:ext cx="4609440" cy="232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003400" y="1591920"/>
            <a:ext cx="5769000" cy="544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Work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Continue to improve classification accuracy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Hidden Markov Model approach to temporal filtering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structural and functional connectivity to improve smoothing and constrain models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Hidden Markov Model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 temporal filters rely on knowledge of block structure of stimuli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 practical application, the block structure would be unknown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Treat cognitive state transitions for a particular task as a hidden Markov model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machine learning algorithm (neural network for example) to estimate prior probability of a state given the signal at a particular time step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most likely sequence of states over a fixed number of observations based on probability output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transition probability matrix can be easily estimated from the group data since no registration is required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Leverage HCP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Human Connectome Project has a massive collection of subjects (&gt;1000) with anatomic, structural connectivity, resting state, and functional scans collected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our existing anatomic and resting state scans along with the database to predict structural and functional connectivity for our subjects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current smoothing algorithm can be replaced with an anisotropic diffusion method where the diffusion coefficient is calculated from structural and functional connectivity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encourages smoothing within functional regions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Structural and functional connectivity estimates can be used to constrain connectivity in a searchlight procedure or when training a neural network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Cognitive states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do I mean by cognitive state?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Connectivity Distance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Questions?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PTSD Exctinction Therapy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ADHD real-time neuro-feedback therapy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robust individual decoding in complex environment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different from existing decoding methods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Want to create general and individual models tailored to specific training/therapy stimuli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consistent model for higher-level cognitive tasks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we build model from data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Want to be able to translate to neuroscience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Possibility for pharmaceutical insights etc.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fMRI or EEG?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EEG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Inexpensive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Mobile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spatial resolution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temporal resolution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FMRI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Expensive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Subject cannot move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spatial resolution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temporal resolution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Want to be able to leverage more data and translate to neuroscience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fMRI has larger existing public datasets that can be reasonably combined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higher spatial resolution of fMRI and the difficulty of the inverse problem in EEG means registering  datasets together is much easier in fMRI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existing neuroscience meta-studies that already leverage this advantage (refs)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eventually translate models to EEG using simultaneous fMRI/EEG recordings (ref)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fMRI constraints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Subject cannot move and the scanner is loud and cumbersome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 on virtual reality training/therapy, e.g., PTSD ref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Want to minimize time in scanner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Temporal resolution is limited ~0.5 Hz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 need to modify stimulus to accommodate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Curse of dimensionality for machine learning algorithms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is much higher than the number of samples that can be reasonably collected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Objectives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Maximize decoding accuracy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in real-time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Visualize models in the brain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Application>LibreOffice/5.0.4.2$Windows_x86 LibreOffice_project/2b9802c1994aa0b7dc6079e128979269cf95bc78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2016-01-27T20:48:02Z</dcterms:created>
  <dc:language>en-US</dc:language>
  <dcterms:modified xsi:type="dcterms:W3CDTF">2016-01-29T01:35:25Z</dcterms:modified>
  <cp:revision>12</cp:revision>
</cp:coreProperties>
</file>